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193B-D334-49C8-AD51-D72F4C1CC245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3F3B0E5-9C54-44CE-BF4E-F539C0E935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193B-D334-49C8-AD51-D72F4C1CC245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B0E5-9C54-44CE-BF4E-F539C0E935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193B-D334-49C8-AD51-D72F4C1CC245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B0E5-9C54-44CE-BF4E-F539C0E935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193B-D334-49C8-AD51-D72F4C1CC245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B0E5-9C54-44CE-BF4E-F539C0E935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193B-D334-49C8-AD51-D72F4C1CC245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3F3B0E5-9C54-44CE-BF4E-F539C0E9352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193B-D334-49C8-AD51-D72F4C1CC245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B0E5-9C54-44CE-BF4E-F539C0E935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193B-D334-49C8-AD51-D72F4C1CC245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B0E5-9C54-44CE-BF4E-F539C0E9352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193B-D334-49C8-AD51-D72F4C1CC245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B0E5-9C54-44CE-BF4E-F539C0E935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193B-D334-49C8-AD51-D72F4C1CC245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B0E5-9C54-44CE-BF4E-F539C0E935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193B-D334-49C8-AD51-D72F4C1CC245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B0E5-9C54-44CE-BF4E-F539C0E9352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193B-D334-49C8-AD51-D72F4C1CC245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3F3B0E5-9C54-44CE-BF4E-F539C0E9352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F1E193B-D334-49C8-AD51-D72F4C1CC245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3F3B0E5-9C54-44CE-BF4E-F539C0E935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 Biotechnology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 Breeding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Seeds are treated </a:t>
            </a:r>
            <a:r>
              <a:rPr lang="en-US" dirty="0" smtClean="0"/>
              <a:t>with radiation or mutagenic </a:t>
            </a:r>
            <a:r>
              <a:rPr lang="en-US" dirty="0" smtClean="0"/>
              <a:t>chemicals </a:t>
            </a:r>
            <a:r>
              <a:rPr lang="en-US" dirty="0" smtClean="0"/>
              <a:t>to induce </a:t>
            </a:r>
            <a:r>
              <a:rPr lang="en-US" dirty="0" smtClean="0"/>
              <a:t>larger or </a:t>
            </a:r>
            <a:r>
              <a:rPr lang="en-US" dirty="0" smtClean="0"/>
              <a:t>smaller lesions </a:t>
            </a:r>
            <a:r>
              <a:rPr lang="en-US" dirty="0" smtClean="0"/>
              <a:t>in the genes.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mutations are </a:t>
            </a:r>
            <a:r>
              <a:rPr lang="en-US" dirty="0" smtClean="0"/>
              <a:t>at random </a:t>
            </a:r>
            <a:r>
              <a:rPr lang="en-US" dirty="0" smtClean="0"/>
              <a:t>over </a:t>
            </a:r>
            <a:r>
              <a:rPr lang="en-US" dirty="0" smtClean="0"/>
              <a:t>the genome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Usually </a:t>
            </a:r>
            <a:r>
              <a:rPr lang="en-US" dirty="0" smtClean="0"/>
              <a:t>mutation </a:t>
            </a:r>
            <a:r>
              <a:rPr lang="en-US" dirty="0" smtClean="0"/>
              <a:t>results in </a:t>
            </a:r>
            <a:r>
              <a:rPr lang="en-US" dirty="0" smtClean="0"/>
              <a:t>a loss of function </a:t>
            </a:r>
            <a:r>
              <a:rPr lang="en-US" dirty="0" smtClean="0"/>
              <a:t>of genes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5262" y="1795462"/>
            <a:ext cx="30670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Revolution (1960 – 1970)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Green </a:t>
            </a:r>
            <a:r>
              <a:rPr lang="en-US" dirty="0" smtClean="0"/>
              <a:t>revolution’ leads to greatly increased crop </a:t>
            </a:r>
            <a:r>
              <a:rPr lang="en-US" dirty="0" smtClean="0"/>
              <a:t>yields based </a:t>
            </a:r>
            <a:r>
              <a:rPr lang="en-US" dirty="0" smtClean="0"/>
              <a:t>on the incorporation of dwarfing genes discovered </a:t>
            </a:r>
            <a:r>
              <a:rPr lang="en-US" dirty="0" smtClean="0"/>
              <a:t>by Norman </a:t>
            </a:r>
            <a:r>
              <a:rPr lang="en-US" dirty="0" smtClean="0"/>
              <a:t>Borlaug and the widespread use of agrochemicals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43200"/>
            <a:ext cx="760395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Plant tissue culture </a:t>
            </a:r>
            <a:r>
              <a:rPr lang="en-US" b="1" dirty="0" smtClean="0"/>
              <a:t>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process of selectively mating plants in aseptic culture.</a:t>
            </a:r>
          </a:p>
          <a:p>
            <a:pPr lvl="1"/>
            <a:r>
              <a:rPr lang="en-US" dirty="0" smtClean="0"/>
              <a:t>Embryo </a:t>
            </a:r>
            <a:r>
              <a:rPr lang="en-US" dirty="0" smtClean="0"/>
              <a:t>rescue</a:t>
            </a:r>
          </a:p>
          <a:p>
            <a:pPr lvl="1"/>
            <a:r>
              <a:rPr lang="en-US" dirty="0" err="1" smtClean="0"/>
              <a:t>Somaclonal</a:t>
            </a:r>
            <a:r>
              <a:rPr lang="en-US" dirty="0" smtClean="0"/>
              <a:t> </a:t>
            </a:r>
            <a:r>
              <a:rPr lang="en-US" dirty="0" smtClean="0"/>
              <a:t>variation selection</a:t>
            </a:r>
          </a:p>
          <a:p>
            <a:pPr lvl="1"/>
            <a:r>
              <a:rPr lang="en-US" dirty="0" smtClean="0"/>
              <a:t>Somatic </a:t>
            </a:r>
            <a:r>
              <a:rPr lang="en-US" dirty="0" smtClean="0"/>
              <a:t>hybrid (i.e. fusion protoplast).</a:t>
            </a:r>
          </a:p>
          <a:p>
            <a:pPr lvl="1"/>
            <a:r>
              <a:rPr lang="en-US" dirty="0" smtClean="0"/>
              <a:t>Generation </a:t>
            </a:r>
            <a:r>
              <a:rPr lang="en-US" dirty="0" smtClean="0"/>
              <a:t>of haploid (i.e. anther/microspore culture)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08" y="3464609"/>
            <a:ext cx="9015492" cy="339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62087"/>
            <a:ext cx="7511292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difference between a</a:t>
            </a:r>
            <a:br>
              <a:rPr lang="en-US" dirty="0" smtClean="0"/>
            </a:br>
            <a:r>
              <a:rPr lang="en-US" dirty="0" smtClean="0"/>
              <a:t>traditional breed and GMO? </a:t>
            </a:r>
            <a:r>
              <a:rPr lang="en-US" dirty="0" smtClean="0"/>
              <a:t>Attitude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Agriculture </a:t>
            </a:r>
            <a:r>
              <a:rPr lang="en-US" b="1" dirty="0" smtClean="0"/>
              <a:t>is inherently about genetically modifying crops.</a:t>
            </a:r>
          </a:p>
          <a:p>
            <a:r>
              <a:rPr lang="en-US" dirty="0" smtClean="0"/>
              <a:t>While we know that there has been various forms of agriculture </a:t>
            </a:r>
            <a:r>
              <a:rPr lang="en-US" dirty="0" smtClean="0"/>
              <a:t>for more </a:t>
            </a:r>
            <a:r>
              <a:rPr lang="en-US" dirty="0" smtClean="0"/>
              <a:t>than 10,000 years or so as evidenced by seed </a:t>
            </a:r>
            <a:r>
              <a:rPr lang="en-US" dirty="0" smtClean="0"/>
              <a:t>production.  Hand </a:t>
            </a:r>
            <a:r>
              <a:rPr lang="en-US" dirty="0" smtClean="0"/>
              <a:t>pollinating, cross-breeding and controlling “weeds” are all </a:t>
            </a:r>
            <a:r>
              <a:rPr lang="en-US" dirty="0" smtClean="0"/>
              <a:t>part of </a:t>
            </a:r>
            <a:r>
              <a:rPr lang="en-US" dirty="0" smtClean="0"/>
              <a:t>this long history of selecting for specific genetic structures </a:t>
            </a:r>
            <a:r>
              <a:rPr lang="en-US" dirty="0" smtClean="0"/>
              <a:t>of desirable </a:t>
            </a:r>
            <a:r>
              <a:rPr lang="en-US" dirty="0" smtClean="0"/>
              <a:t>crop traits.</a:t>
            </a:r>
          </a:p>
          <a:p>
            <a:r>
              <a:rPr lang="en-US" dirty="0" smtClean="0"/>
              <a:t>Genetically </a:t>
            </a:r>
            <a:r>
              <a:rPr lang="en-US" dirty="0" smtClean="0"/>
              <a:t>modified crops, or transgenic crops, are different in </a:t>
            </a:r>
            <a:r>
              <a:rPr lang="en-US" dirty="0" smtClean="0"/>
              <a:t>that we </a:t>
            </a:r>
            <a:r>
              <a:rPr lang="en-US" dirty="0" smtClean="0"/>
              <a:t>are taking genes that would otherwise never be able to get into </a:t>
            </a:r>
            <a:r>
              <a:rPr lang="en-US" dirty="0" smtClean="0"/>
              <a:t>a given </a:t>
            </a:r>
            <a:r>
              <a:rPr lang="en-US" dirty="0" smtClean="0"/>
              <a:t>genetic structure to alter crop traits. DNA transfer could </a:t>
            </a:r>
            <a:r>
              <a:rPr lang="en-US" dirty="0" smtClean="0"/>
              <a:t>be from </a:t>
            </a:r>
            <a:r>
              <a:rPr lang="en-US" dirty="0" smtClean="0"/>
              <a:t>another crop species or even from bacteria or virus…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31" y="0"/>
            <a:ext cx="89403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plant biotechnology?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Feed increasing </a:t>
            </a:r>
            <a:r>
              <a:rPr lang="en-US" dirty="0" smtClean="0"/>
              <a:t>population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Improve current </a:t>
            </a:r>
            <a:r>
              <a:rPr lang="en-US" dirty="0" smtClean="0"/>
              <a:t>process</a:t>
            </a:r>
            <a:endParaRPr lang="en-US" dirty="0" smtClean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473910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621338"/>
            <a:ext cx="4191000" cy="28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Economic</a:t>
            </a:r>
          </a:p>
          <a:p>
            <a:pPr lvl="1"/>
            <a:r>
              <a:rPr lang="en-US" dirty="0" smtClean="0"/>
              <a:t>More crops = more $</a:t>
            </a:r>
          </a:p>
          <a:p>
            <a:r>
              <a:rPr lang="en-US" dirty="0" smtClean="0"/>
              <a:t>Environmental</a:t>
            </a:r>
          </a:p>
          <a:p>
            <a:pPr lvl="1"/>
            <a:r>
              <a:rPr lang="en-US" dirty="0" smtClean="0"/>
              <a:t>Conservation</a:t>
            </a:r>
          </a:p>
          <a:p>
            <a:pPr lvl="1"/>
            <a:r>
              <a:rPr lang="en-US" dirty="0" smtClean="0"/>
              <a:t>Pesticide reduction</a:t>
            </a:r>
          </a:p>
          <a:p>
            <a:r>
              <a:rPr lang="en-US" dirty="0" smtClean="0"/>
              <a:t>Health</a:t>
            </a:r>
          </a:p>
          <a:p>
            <a:pPr lvl="1"/>
            <a:r>
              <a:rPr lang="en-US" dirty="0" smtClean="0"/>
              <a:t>Better food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04800"/>
            <a:ext cx="2971800" cy="29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429000"/>
            <a:ext cx="431538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“</a:t>
            </a:r>
            <a:r>
              <a:rPr lang="en-US" sz="3200" dirty="0" smtClean="0"/>
              <a:t>Plant biotechnology describes a precise process in which scientific techniques are used to develop useful and beneficial plants’’ (According to the Council for Biotechnology Information )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Plant Breeding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Humans domesticate </a:t>
            </a:r>
            <a:r>
              <a:rPr lang="en-US" dirty="0" smtClean="0"/>
              <a:t>crops.</a:t>
            </a:r>
          </a:p>
          <a:p>
            <a:r>
              <a:rPr lang="en-US" dirty="0" smtClean="0"/>
              <a:t>Breed </a:t>
            </a:r>
            <a:r>
              <a:rPr lang="en-US" dirty="0" smtClean="0"/>
              <a:t>plants to further improve desirable </a:t>
            </a:r>
            <a:r>
              <a:rPr lang="en-US" dirty="0" smtClean="0"/>
              <a:t>characteristics</a:t>
            </a:r>
          </a:p>
          <a:p>
            <a:pPr lvl="1"/>
            <a:r>
              <a:rPr lang="en-US" dirty="0" smtClean="0"/>
              <a:t>Traditional plant breeding selects mutants for best yield and quality (e.g., tomatoes). </a:t>
            </a:r>
          </a:p>
          <a:p>
            <a:pPr lvl="1"/>
            <a:r>
              <a:rPr lang="en-US" dirty="0" smtClean="0"/>
              <a:t>Ultimate </a:t>
            </a:r>
            <a:r>
              <a:rPr lang="en-US" dirty="0" smtClean="0"/>
              <a:t>improved crop is maize: domesticated from </a:t>
            </a:r>
            <a:r>
              <a:rPr lang="en-US" dirty="0" err="1" smtClean="0"/>
              <a:t>teosinte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581400"/>
            <a:ext cx="595425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799"/>
            <a:ext cx="9144000" cy="55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Plant 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founding of the science of genetics.</a:t>
            </a:r>
          </a:p>
          <a:p>
            <a:r>
              <a:rPr lang="en-US" dirty="0" smtClean="0"/>
              <a:t>Cross-breeding </a:t>
            </a:r>
            <a:r>
              <a:rPr lang="en-US" dirty="0" smtClean="0"/>
              <a:t>to strengthen traits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566578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parental lines of normally </a:t>
            </a:r>
            <a:r>
              <a:rPr lang="en-US" dirty="0" err="1" smtClean="0"/>
              <a:t>outbreeding</a:t>
            </a:r>
            <a:r>
              <a:rPr lang="en-US" dirty="0" smtClean="0"/>
              <a:t> species </a:t>
            </a:r>
            <a:r>
              <a:rPr lang="en-US" dirty="0" smtClean="0"/>
              <a:t>are inbred </a:t>
            </a:r>
            <a:r>
              <a:rPr lang="en-US" dirty="0" smtClean="0"/>
              <a:t>through several self-pollinations.</a:t>
            </a:r>
          </a:p>
          <a:p>
            <a:r>
              <a:rPr lang="en-US" dirty="0" smtClean="0"/>
              <a:t>When </a:t>
            </a:r>
            <a:r>
              <a:rPr lang="en-US" dirty="0" smtClean="0"/>
              <a:t>crossing such lines the first generation has </a:t>
            </a:r>
            <a:r>
              <a:rPr lang="en-US" dirty="0" smtClean="0"/>
              <a:t>hybrid </a:t>
            </a:r>
            <a:r>
              <a:rPr lang="en-US" dirty="0" err="1" smtClean="0"/>
              <a:t>vigour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vigour</a:t>
            </a:r>
            <a:r>
              <a:rPr lang="en-US" dirty="0" smtClean="0"/>
              <a:t> gradually disappears over the next </a:t>
            </a:r>
            <a:r>
              <a:rPr lang="en-US" dirty="0" smtClean="0"/>
              <a:t>generations so </a:t>
            </a:r>
            <a:r>
              <a:rPr lang="en-US" dirty="0" smtClean="0"/>
              <a:t>new sowing seeds have to be purchased every year .</a:t>
            </a:r>
          </a:p>
          <a:p>
            <a:r>
              <a:rPr lang="en-US" dirty="0" smtClean="0"/>
              <a:t>Selection </a:t>
            </a:r>
            <a:r>
              <a:rPr lang="en-US" dirty="0" smtClean="0"/>
              <a:t>operates on desirable traits, not on survival in </a:t>
            </a:r>
            <a:r>
              <a:rPr lang="en-US" dirty="0" smtClean="0"/>
              <a:t>the wild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basic type of classical plant breeding: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Hybrid </a:t>
            </a:r>
            <a:r>
              <a:rPr lang="en-US" dirty="0" smtClean="0"/>
              <a:t>breeding </a:t>
            </a:r>
            <a:r>
              <a:rPr lang="en-US" dirty="0" smtClean="0"/>
              <a:t>to strengthen </a:t>
            </a:r>
            <a:r>
              <a:rPr lang="en-US" dirty="0" smtClean="0"/>
              <a:t>traits. </a:t>
            </a:r>
          </a:p>
          <a:p>
            <a:r>
              <a:rPr lang="en-US" dirty="0" smtClean="0"/>
              <a:t>Variety </a:t>
            </a:r>
            <a:r>
              <a:rPr lang="en-US" dirty="0" smtClean="0"/>
              <a:t>in genetic structure enhances </a:t>
            </a:r>
            <a:r>
              <a:rPr lang="en-US" dirty="0" smtClean="0"/>
              <a:t> viability against </a:t>
            </a:r>
            <a:r>
              <a:rPr lang="en-US" dirty="0" smtClean="0"/>
              <a:t>disease, pests, climate </a:t>
            </a:r>
            <a:r>
              <a:rPr lang="en-US" dirty="0" smtClean="0"/>
              <a:t>variability.</a:t>
            </a:r>
          </a:p>
          <a:p>
            <a:r>
              <a:rPr lang="en-US" dirty="0" smtClean="0"/>
              <a:t>S</a:t>
            </a:r>
            <a:r>
              <a:rPr lang="en-US" dirty="0" smtClean="0"/>
              <a:t>election </a:t>
            </a:r>
            <a:r>
              <a:rPr lang="en-US" dirty="0" smtClean="0"/>
              <a:t>is </a:t>
            </a:r>
            <a:r>
              <a:rPr lang="en-US" dirty="0" smtClean="0"/>
              <a:t>the process </a:t>
            </a:r>
            <a:r>
              <a:rPr lang="en-US" dirty="0" smtClean="0"/>
              <a:t>that plants with desirable characteristics are chosen </a:t>
            </a:r>
            <a:r>
              <a:rPr lang="en-US" dirty="0" smtClean="0"/>
              <a:t>from a </a:t>
            </a:r>
            <a:r>
              <a:rPr lang="en-US" dirty="0" smtClean="0"/>
              <a:t>population and then reproduced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563" y="4038600"/>
            <a:ext cx="744665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Plant 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Mutation </a:t>
            </a:r>
            <a:r>
              <a:rPr lang="en-US" dirty="0" smtClean="0"/>
              <a:t>breeding</a:t>
            </a:r>
          </a:p>
          <a:p>
            <a:r>
              <a:rPr lang="en-US" dirty="0" smtClean="0"/>
              <a:t>Green </a:t>
            </a:r>
            <a:r>
              <a:rPr lang="en-US" dirty="0" smtClean="0"/>
              <a:t>revolution</a:t>
            </a:r>
          </a:p>
          <a:p>
            <a:r>
              <a:rPr lang="en-US" dirty="0" smtClean="0"/>
              <a:t>Plant </a:t>
            </a:r>
            <a:r>
              <a:rPr lang="en-US" dirty="0" smtClean="0"/>
              <a:t>tissue culture breeding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816</TotalTime>
  <Words>448</Words>
  <Application>Microsoft Office PowerPoint</Application>
  <PresentationFormat>On-screen Show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Plant Biotechnology</vt:lpstr>
      <vt:lpstr>Plant Biotechnology</vt:lpstr>
      <vt:lpstr>History</vt:lpstr>
      <vt:lpstr>Early Plant Breeding</vt:lpstr>
      <vt:lpstr>Slide 5</vt:lpstr>
      <vt:lpstr>Classical Plant Breeding</vt:lpstr>
      <vt:lpstr>Hybrid Breeding</vt:lpstr>
      <vt:lpstr>A basic type of classical plant breeding:</vt:lpstr>
      <vt:lpstr>Modern Plant Breeding</vt:lpstr>
      <vt:lpstr>Mutation Breeding</vt:lpstr>
      <vt:lpstr>Green Revolution (1960 – 1970)</vt:lpstr>
      <vt:lpstr>Plant tissue culture breeding</vt:lpstr>
      <vt:lpstr>Current</vt:lpstr>
      <vt:lpstr>What is the difference between a traditional breed and GMO? Attitude</vt:lpstr>
      <vt:lpstr>Slide 15</vt:lpstr>
      <vt:lpstr>Why plant biotechnology?</vt:lpstr>
      <vt:lpstr>Impacts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Biotechnology</dc:title>
  <dc:creator>Jamie Morris</dc:creator>
  <cp:lastModifiedBy>Jamie Morris</cp:lastModifiedBy>
  <cp:revision>23</cp:revision>
  <dcterms:created xsi:type="dcterms:W3CDTF">2016-12-13T03:28:46Z</dcterms:created>
  <dcterms:modified xsi:type="dcterms:W3CDTF">2016-12-13T17:04:55Z</dcterms:modified>
</cp:coreProperties>
</file>