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56" r:id="rId3"/>
    <p:sldId id="344" r:id="rId4"/>
    <p:sldId id="357" r:id="rId5"/>
    <p:sldId id="358" r:id="rId6"/>
    <p:sldId id="368" r:id="rId7"/>
    <p:sldId id="369" r:id="rId8"/>
    <p:sldId id="367" r:id="rId9"/>
    <p:sldId id="355" r:id="rId10"/>
    <p:sldId id="274" r:id="rId11"/>
    <p:sldId id="275" r:id="rId12"/>
    <p:sldId id="276" r:id="rId13"/>
    <p:sldId id="277" r:id="rId14"/>
    <p:sldId id="278" r:id="rId15"/>
    <p:sldId id="279" r:id="rId16"/>
    <p:sldId id="287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1" r:id="rId25"/>
    <p:sldId id="292" r:id="rId26"/>
    <p:sldId id="293" r:id="rId27"/>
    <p:sldId id="295" r:id="rId28"/>
    <p:sldId id="298" r:id="rId29"/>
    <p:sldId id="300" r:id="rId30"/>
    <p:sldId id="302" r:id="rId31"/>
    <p:sldId id="332" r:id="rId32"/>
    <p:sldId id="305" r:id="rId33"/>
    <p:sldId id="306" r:id="rId34"/>
    <p:sldId id="333" r:id="rId35"/>
    <p:sldId id="334" r:id="rId36"/>
    <p:sldId id="335" r:id="rId37"/>
    <p:sldId id="336" r:id="rId38"/>
    <p:sldId id="337" r:id="rId39"/>
    <p:sldId id="338" r:id="rId40"/>
    <p:sldId id="340" r:id="rId41"/>
    <p:sldId id="341" r:id="rId42"/>
    <p:sldId id="34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06" autoAdjust="0"/>
    <p:restoredTop sz="94660"/>
  </p:normalViewPr>
  <p:slideViewPr>
    <p:cSldViewPr>
      <p:cViewPr varScale="1">
        <p:scale>
          <a:sx n="76" d="100"/>
          <a:sy n="76" d="100"/>
        </p:scale>
        <p:origin x="911" y="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D5BED-4FC7-40C4-A487-9614E92B0D8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19BCD-0D88-41E1-8B55-67D2102CDB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grpSp>
        <p:nvGrpSpPr>
          <p:cNvPr id="5" name="Freeform 9"/>
          <p:cNvGrpSpPr>
            <a:grpSpLocks/>
          </p:cNvGrpSpPr>
          <p:nvPr/>
        </p:nvGrpSpPr>
        <p:grpSpPr bwMode="auto">
          <a:xfrm>
            <a:off x="0" y="5291138"/>
            <a:ext cx="9144000" cy="1444625"/>
            <a:chOff x="0" y="3333"/>
            <a:chExt cx="5760" cy="910"/>
          </a:xfrm>
        </p:grpSpPr>
        <p:pic>
          <p:nvPicPr>
            <p:cNvPr id="6" name="Freeform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3"/>
              <a:ext cx="5760" cy="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0" y="3334"/>
              <a:ext cx="5760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DF0B6-18FD-41D5-AD09-E0B218B21324}" type="datetimeFigureOut">
              <a:rPr lang="en-US"/>
              <a:pPr>
                <a:defRPr/>
              </a:pPr>
              <a:t>5/11/2017</a:t>
            </a:fld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5ABBF1-A0ED-455C-B842-A7EAF071E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3743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77E6-C04A-4008-A69F-2132638C70F4}" type="datetimeFigureOut">
              <a:rPr lang="en-US"/>
              <a:pPr>
                <a:defRPr/>
              </a:pPr>
              <a:t>5/11/2017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6645-80E3-46F5-BE97-446D1FEBD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1717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622E-3091-4339-B34E-40D91932D375}" type="datetimeFigureOut">
              <a:rPr lang="en-US"/>
              <a:pPr>
                <a:defRPr/>
              </a:pPr>
              <a:t>5/11/2017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BB2F-78E1-4CA4-818D-585D525EE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3019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F5E5-E187-4B77-BF09-B4002F91EB83}" type="datetimeFigureOut">
              <a:rPr lang="en-US"/>
              <a:pPr>
                <a:defRPr/>
              </a:pPr>
              <a:t>5/11/2017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7873-AF47-4CEE-B82A-9C6E692C0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256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Freeform 10"/>
          <p:cNvGrpSpPr>
            <a:grpSpLocks/>
          </p:cNvGrpSpPr>
          <p:nvPr/>
        </p:nvGrpSpPr>
        <p:grpSpPr bwMode="auto">
          <a:xfrm>
            <a:off x="0" y="5291138"/>
            <a:ext cx="9144000" cy="1444625"/>
            <a:chOff x="0" y="3333"/>
            <a:chExt cx="5760" cy="910"/>
          </a:xfrm>
        </p:grpSpPr>
        <p:pic>
          <p:nvPicPr>
            <p:cNvPr id="7" name="Freeform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3"/>
              <a:ext cx="5760" cy="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0" y="3334"/>
              <a:ext cx="5760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6589-D1C3-4BE4-86D5-204269DA5855}" type="datetimeFigureOut">
              <a:rPr lang="en-US"/>
              <a:pPr>
                <a:defRPr/>
              </a:pPr>
              <a:t>5/11/2017</a:t>
            </a:fld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DE94E-BBEF-4605-A5CC-717A34129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76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FB70-0B35-44B6-93B0-5F5AFD471DB2}" type="datetimeFigureOut">
              <a:rPr lang="en-US"/>
              <a:pPr>
                <a:defRPr/>
              </a:pPr>
              <a:t>5/11/2017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14091-9056-409E-B0ED-C041E1E26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1073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FF48-8BE6-43C7-8820-AC21BB771713}" type="datetimeFigureOut">
              <a:rPr lang="en-US"/>
              <a:pPr>
                <a:defRPr/>
              </a:pPr>
              <a:t>5/11/2017</a:t>
            </a:fld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077D-822B-419C-B34B-1A299F137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9480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910F-8CAE-433D-A552-0728C9D29990}" type="datetimeFigureOut">
              <a:rPr lang="en-US"/>
              <a:pPr>
                <a:defRPr/>
              </a:pPr>
              <a:t>5/11/2017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A9293-9FE7-4667-B548-F5D7CDBFA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7042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2919-5232-439A-ABBE-EAA9784BBEFD}" type="datetimeFigureOut">
              <a:rPr lang="en-US"/>
              <a:pPr>
                <a:defRPr/>
              </a:pPr>
              <a:t>5/11/2017</a:t>
            </a:fld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6279-B5DE-4776-95EC-0CC0F8E1E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1510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7C62-CA6D-421E-BFD4-B73AF0227544}" type="datetimeFigureOut">
              <a:rPr lang="en-US"/>
              <a:pPr>
                <a:defRPr/>
              </a:pPr>
              <a:t>5/11/2017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5DBC0-CD25-43F4-98F7-1F2A75D14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2902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BE1E-126B-4D7F-8C0A-820558424189}" type="datetimeFigureOut">
              <a:rPr lang="en-US"/>
              <a:pPr>
                <a:defRPr/>
              </a:pPr>
              <a:t>5/11/2017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805BA-CA8A-45E8-A887-311386EAF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4960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ectangle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6" name="Rectangle 7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8F6BFF-6A74-4BB1-B690-9BFD88936641}" type="datetimeFigureOut">
              <a:rPr lang="en-US"/>
              <a:pPr>
                <a:defRPr/>
              </a:pPr>
              <a:t>5/11/2017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 smtClean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26C1A55F-A801-405A-A6A3-DB712ECB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8956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0"/>
            <a:ext cx="349726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49213"/>
            <a:ext cx="2963863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275113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4848225"/>
            <a:ext cx="349726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5048250"/>
            <a:ext cx="27416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2374900"/>
            <a:ext cx="3508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19050"/>
            <a:ext cx="27511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6138"/>
            <a:ext cx="290512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ctangle 1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50" y="1768475"/>
            <a:ext cx="9150350" cy="36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13620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/>
              <a:t>Management Practices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/>
              <a:t>Methods of Identification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en-US" sz="3200" dirty="0"/>
              <a:t>Identify Individuals</a:t>
            </a:r>
          </a:p>
          <a:p>
            <a:pPr lvl="1"/>
            <a:r>
              <a:rPr lang="en-US" sz="2800" dirty="0"/>
              <a:t>Ear notching</a:t>
            </a:r>
          </a:p>
          <a:p>
            <a:pPr lvl="1"/>
            <a:r>
              <a:rPr lang="en-US" sz="2800" dirty="0"/>
              <a:t>Ear tags</a:t>
            </a:r>
          </a:p>
          <a:p>
            <a:pPr lvl="1"/>
            <a:r>
              <a:rPr lang="en-US" sz="2800" dirty="0"/>
              <a:t>Ear tattooing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132138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75100"/>
            <a:ext cx="3132138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2667000" y="1524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/>
              <a:t>Ear Notches</a:t>
            </a:r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4343400" cy="2884488"/>
          </a:xfrm>
        </p:spPr>
      </p:pic>
      <p:sp>
        <p:nvSpPr>
          <p:cNvPr id="3789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447800"/>
            <a:ext cx="3906838" cy="32924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/>
              <a:t>Method of permanent identification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/>
              <a:t>Pigs are ear notched using a special type of pliers that leave a V shape in their ear.</a:t>
            </a:r>
          </a:p>
          <a:p>
            <a:pPr marL="285750" indent="-285750">
              <a:buFont typeface="Arial" charset="0"/>
              <a:buChar char="•"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2713038" y="0"/>
            <a:ext cx="3382962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/>
              <a:t>Ear Notching</a:t>
            </a:r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24000"/>
            <a:ext cx="4379913" cy="1905000"/>
          </a:xfrm>
        </p:spPr>
      </p:pic>
      <p:sp>
        <p:nvSpPr>
          <p:cNvPr id="3891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371600"/>
            <a:ext cx="4114800" cy="41148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/>
              <a:t>Depicts both a litter and individual number.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/>
              <a:t>Litter number is placed in the right ear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/>
              <a:t>Pig number placed in the left ear</a:t>
            </a:r>
          </a:p>
          <a:p>
            <a:pPr marL="285750" indent="-285750">
              <a:buFont typeface="Arial" charset="0"/>
              <a:buChar char="•"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2590800" y="2286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/>
              <a:t>Ear tags</a:t>
            </a:r>
          </a:p>
        </p:txBody>
      </p:sp>
      <p:sp>
        <p:nvSpPr>
          <p:cNvPr id="3993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524000"/>
            <a:ext cx="4267200" cy="28956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/>
              <a:t>Easily read identification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/>
              <a:t>Usually used once you have selected which pigs you will keep.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/>
              <a:t>Available in different shapes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806825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2667000" y="762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/>
              <a:t>Ear tattooing</a:t>
            </a:r>
          </a:p>
        </p:txBody>
      </p:sp>
      <p:pic>
        <p:nvPicPr>
          <p:cNvPr id="40963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0775" y="1447800"/>
            <a:ext cx="4060825" cy="3222625"/>
          </a:xfrm>
        </p:spPr>
      </p:pic>
      <p:sp>
        <p:nvSpPr>
          <p:cNvPr id="4096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700" y="1371600"/>
            <a:ext cx="4343400" cy="32924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/>
              <a:t>Another form of permanent identification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/>
              <a:t>The thinner part of the lower ear is most suitable for tattooing.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/>
              <a:t>Farrowing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3657600"/>
          </a:xfrm>
        </p:spPr>
        <p:txBody>
          <a:bodyPr/>
          <a:lstStyle/>
          <a:p>
            <a:r>
              <a:rPr lang="en-US" sz="2800" b="1" dirty="0"/>
              <a:t>Sows give birth</a:t>
            </a:r>
          </a:p>
          <a:p>
            <a:r>
              <a:rPr lang="en-US" sz="2800" dirty="0"/>
              <a:t>Sows moved into farrowing crates or pens one week before farrowing date.</a:t>
            </a:r>
          </a:p>
          <a:p>
            <a:pPr lvl="1"/>
            <a:r>
              <a:rPr lang="en-US" sz="2200" dirty="0"/>
              <a:t>Guardrails about 6” from pen wall and 8” up from floor to prevent crushing</a:t>
            </a:r>
          </a:p>
          <a:p>
            <a:pPr lvl="1"/>
            <a:r>
              <a:rPr lang="en-US" sz="2200" dirty="0"/>
              <a:t>Crates to restrict the sow - typically 5’ wide and 7’ long</a:t>
            </a:r>
          </a:p>
          <a:p>
            <a:r>
              <a:rPr lang="en-US" sz="2800" dirty="0"/>
              <a:t>Once farrowing begins, piglets should be delivered in 15-20 minute intervals</a:t>
            </a:r>
          </a:p>
          <a:p>
            <a:r>
              <a:rPr lang="en-US" sz="2800" dirty="0"/>
              <a:t>Piglets average 2.5 - 4 lbs.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86689"/>
            <a:ext cx="3028415" cy="22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/>
              <a:t>Processing piglets</a:t>
            </a:r>
          </a:p>
        </p:txBody>
      </p:sp>
      <p:sp>
        <p:nvSpPr>
          <p:cNvPr id="41987" name="Content Placeholder 6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876800"/>
          </a:xfrm>
        </p:spPr>
        <p:txBody>
          <a:bodyPr/>
          <a:lstStyle/>
          <a:p>
            <a:r>
              <a:rPr lang="en-US" sz="2800"/>
              <a:t>Recommended 1-4 days post weaning.</a:t>
            </a:r>
          </a:p>
          <a:p>
            <a:r>
              <a:rPr lang="en-US" sz="2800"/>
              <a:t>The steps of processing are:</a:t>
            </a:r>
          </a:p>
          <a:p>
            <a:pPr lvl="1"/>
            <a:r>
              <a:rPr lang="en-US" sz="2800"/>
              <a:t>Clip needle teeth</a:t>
            </a:r>
          </a:p>
          <a:p>
            <a:pPr lvl="1"/>
            <a:r>
              <a:rPr lang="en-US" sz="2800"/>
              <a:t>Cut navel cord</a:t>
            </a:r>
          </a:p>
          <a:p>
            <a:pPr lvl="1"/>
            <a:r>
              <a:rPr lang="en-US" sz="2800"/>
              <a:t>Iron injection</a:t>
            </a:r>
          </a:p>
          <a:p>
            <a:pPr lvl="1"/>
            <a:r>
              <a:rPr lang="en-US" sz="2800"/>
              <a:t>Dock tails</a:t>
            </a:r>
          </a:p>
          <a:p>
            <a:pPr lvl="1"/>
            <a:r>
              <a:rPr lang="en-US" sz="2800"/>
              <a:t>Castrate males</a:t>
            </a:r>
          </a:p>
          <a:p>
            <a:pPr lvl="1"/>
            <a:r>
              <a:rPr lang="en-US" sz="2800"/>
              <a:t>Ear notch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52387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/>
              <a:t>Clip needle teeth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0500" y="1333500"/>
            <a:ext cx="8763000" cy="3733800"/>
          </a:xfrm>
        </p:spPr>
        <p:txBody>
          <a:bodyPr/>
          <a:lstStyle/>
          <a:p>
            <a:r>
              <a:rPr lang="en-US" sz="2800"/>
              <a:t>Piglets have 8 needle teeth located on the sides of upper and low jaws </a:t>
            </a:r>
          </a:p>
          <a:p>
            <a:r>
              <a:rPr lang="en-US" sz="2800"/>
              <a:t>Clipped to prevent biting of littermates or the sows udder</a:t>
            </a:r>
          </a:p>
        </p:txBody>
      </p:sp>
      <p:pic>
        <p:nvPicPr>
          <p:cNvPr id="430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62275"/>
            <a:ext cx="40386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/>
              <a:t>Cut navel cord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3886200"/>
          </a:xfrm>
        </p:spPr>
        <p:txBody>
          <a:bodyPr/>
          <a:lstStyle/>
          <a:p>
            <a:r>
              <a:rPr lang="en-US" sz="2800"/>
              <a:t>Cut to approximately 1 to 1 ½ inches in length and dipped in iodine solution.  </a:t>
            </a:r>
          </a:p>
          <a:p>
            <a:endParaRPr lang="en-US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 b="46"/>
          <a:stretch>
            <a:fillRect/>
          </a:stretch>
        </p:blipFill>
        <p:spPr bwMode="auto">
          <a:xfrm>
            <a:off x="4276725" y="2667000"/>
            <a:ext cx="4518025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286000"/>
            <a:ext cx="7772400" cy="2709863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US Pork Production</a:t>
            </a:r>
          </a:p>
        </p:txBody>
      </p:sp>
    </p:spTree>
    <p:extLst>
      <p:ext uri="{BB962C8B-B14F-4D97-AF65-F5344CB8AC3E}">
        <p14:creationId xmlns:p14="http://schemas.microsoft.com/office/powerpoint/2010/main" val="124184177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/>
              <a:t>Iron injections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4305300"/>
          </a:xfrm>
        </p:spPr>
        <p:txBody>
          <a:bodyPr/>
          <a:lstStyle/>
          <a:p>
            <a:r>
              <a:rPr lang="en-US" sz="2800"/>
              <a:t>Given to prevent anemia which can result due to the low iron content of milk.</a:t>
            </a:r>
          </a:p>
          <a:p>
            <a:endParaRPr lang="en-US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90700"/>
            <a:ext cx="30845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/>
              <a:t>Dock tails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105400" cy="4267200"/>
          </a:xfrm>
        </p:spPr>
        <p:txBody>
          <a:bodyPr/>
          <a:lstStyle/>
          <a:p>
            <a:r>
              <a:rPr lang="en-US" sz="2800"/>
              <a:t>Cut to about 1 inch with side cutters</a:t>
            </a:r>
          </a:p>
          <a:p>
            <a:r>
              <a:rPr lang="en-US" sz="2800"/>
              <a:t>Prevents tail biting and cannibalism by pen mates and possible infection of tail or spinal cord</a:t>
            </a: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09700"/>
            <a:ext cx="2844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/>
              <a:t>Castration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38862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2800" dirty="0"/>
              <a:t>Performed on male market hogs to prevent undesirable boar odor or taint associated with cooked pork from intact males</a:t>
            </a:r>
          </a:p>
          <a:p>
            <a:pPr marL="6858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59050"/>
            <a:ext cx="42291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/>
              <a:t>Ear Notching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3733800"/>
          </a:xfrm>
        </p:spPr>
        <p:txBody>
          <a:bodyPr/>
          <a:lstStyle/>
          <a:p>
            <a:r>
              <a:rPr lang="en-US" sz="2800"/>
              <a:t>Identifies which litter pigs came from and so determine reproductive ability of sows. </a:t>
            </a:r>
          </a:p>
          <a:p>
            <a:r>
              <a:rPr lang="en-US" sz="2800"/>
              <a:t>Identifies individual pigs</a:t>
            </a:r>
          </a:p>
        </p:txBody>
      </p:sp>
      <p:pic>
        <p:nvPicPr>
          <p:cNvPr id="481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2438400"/>
            <a:ext cx="46291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dirty="0"/>
              <a:t>Feeding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/>
              <a:t>feeding program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02688" cy="4038600"/>
          </a:xfrm>
        </p:spPr>
        <p:txBody>
          <a:bodyPr/>
          <a:lstStyle/>
          <a:p>
            <a:r>
              <a:rPr lang="en-US" sz="2600"/>
              <a:t>Must balance cost and nutrient requirements</a:t>
            </a:r>
          </a:p>
          <a:p>
            <a:r>
              <a:rPr lang="en-US" sz="2600"/>
              <a:t>Feed according to the requirements of the animal’s stage of development </a:t>
            </a:r>
          </a:p>
          <a:p>
            <a:r>
              <a:rPr lang="en-US" sz="2600"/>
              <a:t>Some factors affecting nutrient requirements:</a:t>
            </a:r>
          </a:p>
          <a:p>
            <a:pPr lvl="1"/>
            <a:r>
              <a:rPr lang="en-US" sz="2600"/>
              <a:t>Quality of the diet: energy, by-products, molds, etc… </a:t>
            </a:r>
          </a:p>
          <a:p>
            <a:pPr lvl="1"/>
            <a:r>
              <a:rPr lang="en-US" sz="2600"/>
              <a:t>Breed, sex, and genetics of pigs</a:t>
            </a:r>
          </a:p>
          <a:p>
            <a:pPr lvl="1"/>
            <a:r>
              <a:rPr lang="en-US" sz="2600"/>
              <a:t>Stage of development of pig </a:t>
            </a:r>
          </a:p>
          <a:p>
            <a:pPr lvl="1"/>
            <a:r>
              <a:rPr lang="en-US" sz="2600"/>
              <a:t>Amount of time to finish pig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86250"/>
            <a:ext cx="37433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8" y="23813"/>
            <a:ext cx="8915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/>
              <a:t>Feeding Practices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2590800"/>
          </a:xfrm>
        </p:spPr>
        <p:txBody>
          <a:bodyPr/>
          <a:lstStyle/>
          <a:p>
            <a:r>
              <a:rPr lang="en-US" sz="2800" dirty="0"/>
              <a:t>Self feeders allows young pigs to feed at will </a:t>
            </a:r>
          </a:p>
          <a:p>
            <a:r>
              <a:rPr lang="en-US" sz="2800" dirty="0"/>
              <a:t>Environmental temperature can affect appetite</a:t>
            </a:r>
          </a:p>
          <a:p>
            <a:pPr lvl="1"/>
            <a:r>
              <a:rPr lang="en-US" sz="2400" dirty="0"/>
              <a:t>Ideal temperature is 60 to 70° F.</a:t>
            </a:r>
          </a:p>
          <a:p>
            <a:pPr lvl="1"/>
            <a:r>
              <a:rPr lang="en-US" sz="2400" dirty="0"/>
              <a:t>Wetting pigs down on hot days will cool them off and improve appetite</a:t>
            </a:r>
            <a:endParaRPr lang="en-US" sz="2800" dirty="0"/>
          </a:p>
          <a:p>
            <a:r>
              <a:rPr lang="en-US" sz="2800" dirty="0"/>
              <a:t>Goal:</a:t>
            </a:r>
          </a:p>
          <a:p>
            <a:pPr lvl="1"/>
            <a:r>
              <a:rPr lang="en-US" sz="2400" dirty="0"/>
              <a:t>Average Daily Gain: 2 </a:t>
            </a:r>
            <a:r>
              <a:rPr lang="en-US" sz="2400" dirty="0" err="1"/>
              <a:t>lbs</a:t>
            </a:r>
            <a:endParaRPr lang="en-US" sz="2400" dirty="0"/>
          </a:p>
          <a:p>
            <a:pPr lvl="1"/>
            <a:r>
              <a:rPr lang="en-US" sz="2400" dirty="0"/>
              <a:t>Feed Conversion: </a:t>
            </a:r>
          </a:p>
          <a:p>
            <a:pPr lvl="2"/>
            <a:r>
              <a:rPr lang="en-US" sz="2200" dirty="0"/>
              <a:t>3 </a:t>
            </a:r>
            <a:r>
              <a:rPr lang="en-US" sz="2200" dirty="0" err="1"/>
              <a:t>lbs</a:t>
            </a:r>
            <a:r>
              <a:rPr lang="en-US" sz="2200" dirty="0"/>
              <a:t> feed to 1 </a:t>
            </a:r>
            <a:r>
              <a:rPr lang="en-US" sz="2200" dirty="0" err="1"/>
              <a:t>lb</a:t>
            </a:r>
            <a:r>
              <a:rPr lang="en-US" sz="2200" dirty="0"/>
              <a:t> gain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8" b="111"/>
          <a:stretch>
            <a:fillRect/>
          </a:stretch>
        </p:blipFill>
        <p:spPr bwMode="auto">
          <a:xfrm>
            <a:off x="4032250" y="3352800"/>
            <a:ext cx="4816475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/>
              <a:t>Water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2362200"/>
          </a:xfrm>
        </p:spPr>
        <p:txBody>
          <a:bodyPr/>
          <a:lstStyle/>
          <a:p>
            <a:r>
              <a:rPr lang="en-US" sz="2800"/>
              <a:t>Water is the most essential nutrient required by a pig</a:t>
            </a:r>
          </a:p>
          <a:p>
            <a:r>
              <a:rPr lang="en-US" sz="2800"/>
              <a:t>Always provide fresh, clean water </a:t>
            </a:r>
          </a:p>
          <a:p>
            <a:r>
              <a:rPr lang="en-US" sz="2800"/>
              <a:t>If pigs are kept outdoors, haul warm water to them during cold weather  </a:t>
            </a:r>
          </a:p>
          <a:p>
            <a:endParaRPr lang="en-US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289982"/>
            <a:ext cx="4927600" cy="330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772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/>
              <a:t>Animal Behavior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/>
              <a:t>Intelligence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52400" y="1330325"/>
            <a:ext cx="8763000" cy="3733800"/>
          </a:xfrm>
        </p:spPr>
        <p:txBody>
          <a:bodyPr/>
          <a:lstStyle/>
          <a:p>
            <a:r>
              <a:rPr lang="en-US" sz="2800" dirty="0"/>
              <a:t>Pigs are intelligent and curious</a:t>
            </a:r>
          </a:p>
          <a:p>
            <a:r>
              <a:rPr lang="en-US" sz="2800" dirty="0"/>
              <a:t>They learn quickly and respond well to positive reinforcement. </a:t>
            </a:r>
          </a:p>
          <a:p>
            <a:pPr lvl="1"/>
            <a:r>
              <a:rPr lang="en-US" sz="2800" dirty="0"/>
              <a:t>It is important to make new experiences positive </a:t>
            </a:r>
          </a:p>
        </p:txBody>
      </p:sp>
      <p:pic>
        <p:nvPicPr>
          <p:cNvPr id="624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32385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36192"/>
            <a:ext cx="4114800" cy="3877056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Concentrated in the Midwest</a:t>
            </a:r>
          </a:p>
          <a:p>
            <a:pPr eaLnBrk="1" hangingPunct="1"/>
            <a:r>
              <a:rPr lang="en-US" altLang="en-US" sz="3000" dirty="0"/>
              <a:t>Area of major corn and soybean production</a:t>
            </a:r>
          </a:p>
          <a:p>
            <a:pPr eaLnBrk="1" hangingPunct="1"/>
            <a:r>
              <a:rPr lang="en-US" altLang="en-US" sz="3000" dirty="0"/>
              <a:t>Major feed ingredients- complementary of each other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4267200" cy="3877056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Why not expand?</a:t>
            </a:r>
          </a:p>
          <a:p>
            <a:pPr lvl="1"/>
            <a:r>
              <a:rPr lang="en-US" altLang="en-US" sz="2600" dirty="0"/>
              <a:t>Environmental Issues/Concerns</a:t>
            </a:r>
          </a:p>
          <a:p>
            <a:pPr eaLnBrk="1" hangingPunct="1"/>
            <a:r>
              <a:rPr lang="en-US" altLang="en-US" sz="3000" dirty="0"/>
              <a:t>Why Midwest?</a:t>
            </a:r>
          </a:p>
          <a:p>
            <a:pPr lvl="1" eaLnBrk="1" hangingPunct="1"/>
            <a:r>
              <a:rPr lang="en-US" altLang="en-US" sz="3000" dirty="0"/>
              <a:t>Large open land mass</a:t>
            </a:r>
          </a:p>
          <a:p>
            <a:pPr lvl="1" eaLnBrk="1" hangingPunct="1"/>
            <a:r>
              <a:rPr lang="en-US" altLang="en-US" sz="3000" dirty="0"/>
              <a:t>Sparse population</a:t>
            </a:r>
          </a:p>
          <a:p>
            <a:pPr lvl="1" eaLnBrk="1" hangingPunct="1"/>
            <a:r>
              <a:rPr lang="en-US" altLang="en-US" sz="3000" dirty="0"/>
              <a:t>Receptive to agriculture</a:t>
            </a:r>
          </a:p>
          <a:p>
            <a:pPr lvl="1" eaLnBrk="1" hangingPunct="1"/>
            <a:r>
              <a:rPr lang="en-US" altLang="en-US" sz="3000" dirty="0"/>
              <a:t>Precedent: Feedlots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12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/>
              <a:t>Behavior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66675" y="1204913"/>
            <a:ext cx="8915400" cy="4967287"/>
          </a:xfrm>
        </p:spPr>
        <p:txBody>
          <a:bodyPr/>
          <a:lstStyle/>
          <a:p>
            <a:r>
              <a:rPr lang="en-US" sz="3000" dirty="0"/>
              <a:t>Pigs frighten easily to unfamiliar sights, smells, and sounds</a:t>
            </a:r>
          </a:p>
          <a:p>
            <a:r>
              <a:rPr lang="en-US" sz="3000" dirty="0"/>
              <a:t>Sensitive to sharp contrast</a:t>
            </a:r>
          </a:p>
          <a:p>
            <a:pPr lvl="1"/>
            <a:r>
              <a:rPr lang="en-US" sz="3000" dirty="0"/>
              <a:t>A pig may balk if it sees shadows, puddles, bright spots, change in flooring type or texture, or drains</a:t>
            </a:r>
          </a:p>
          <a:p>
            <a:pPr lvl="1"/>
            <a:endParaRPr lang="en-US" sz="2400" dirty="0"/>
          </a:p>
        </p:txBody>
      </p:sp>
      <p:pic>
        <p:nvPicPr>
          <p:cNvPr id="634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31787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/>
              <a:t>Social Hierarchy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3657600"/>
          </a:xfrm>
        </p:spPr>
        <p:txBody>
          <a:bodyPr/>
          <a:lstStyle/>
          <a:p>
            <a:r>
              <a:rPr lang="en-US" sz="2800" dirty="0"/>
              <a:t>The social organization established when unacquainted pigs are initially mixed together</a:t>
            </a:r>
          </a:p>
          <a:p>
            <a:r>
              <a:rPr lang="en-US" sz="2800" dirty="0"/>
              <a:t>They fight by mouth-to-neck attacks with strong thrusts sideways and upwards, to establish a dominance hierarchy</a:t>
            </a:r>
          </a:p>
          <a:p>
            <a:r>
              <a:rPr lang="en-US" sz="2800" dirty="0"/>
              <a:t>Hierarchy typically established within 24 hours</a:t>
            </a:r>
          </a:p>
          <a:p>
            <a:pPr lvl="1"/>
            <a:r>
              <a:rPr lang="en-US" sz="2800" dirty="0"/>
              <a:t>Aggression drops dramatically after about one hour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343400"/>
            <a:ext cx="309403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/>
              <a:t>Rooting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36513" y="1295400"/>
            <a:ext cx="8839200" cy="3733800"/>
          </a:xfrm>
        </p:spPr>
        <p:txBody>
          <a:bodyPr/>
          <a:lstStyle/>
          <a:p>
            <a:r>
              <a:rPr lang="en-US" sz="2800" dirty="0"/>
              <a:t>“Rooting” is when the pig tucks its head and uses its snout to push up whatever it comes in contact with. </a:t>
            </a:r>
          </a:p>
          <a:p>
            <a:r>
              <a:rPr lang="en-US" sz="2800" dirty="0"/>
              <a:t>Natural as opposed to learned behavior</a:t>
            </a:r>
          </a:p>
        </p:txBody>
      </p:sp>
      <p:pic>
        <p:nvPicPr>
          <p:cNvPr id="655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94063"/>
            <a:ext cx="50847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/>
              <a:t>Temperature Regulation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5181600" cy="4343400"/>
          </a:xfrm>
        </p:spPr>
        <p:txBody>
          <a:bodyPr/>
          <a:lstStyle/>
          <a:p>
            <a:r>
              <a:rPr lang="en-US" sz="2800" dirty="0"/>
              <a:t>Mature pigs are susceptible to hot conditions</a:t>
            </a:r>
          </a:p>
          <a:p>
            <a:pPr lvl="1"/>
            <a:r>
              <a:rPr lang="en-US" sz="2400" dirty="0"/>
              <a:t>Seek shade and wallow in mud or water </a:t>
            </a:r>
          </a:p>
          <a:p>
            <a:pPr lvl="1"/>
            <a:r>
              <a:rPr lang="en-US" sz="2400" dirty="0"/>
              <a:t>more active at night </a:t>
            </a:r>
          </a:p>
          <a:p>
            <a:pPr lvl="1"/>
            <a:r>
              <a:rPr lang="en-US" sz="2400" dirty="0"/>
              <a:t>Build nests to provide shelter from environmental extremes.</a:t>
            </a:r>
          </a:p>
          <a:p>
            <a:r>
              <a:rPr lang="en-US" sz="2800" dirty="0"/>
              <a:t>Young pigs are sensitive to cold </a:t>
            </a:r>
          </a:p>
          <a:p>
            <a:pPr lvl="1"/>
            <a:r>
              <a:rPr lang="en-US" sz="2400" dirty="0"/>
              <a:t>huddle with littermates </a:t>
            </a:r>
          </a:p>
          <a:p>
            <a:pPr lvl="1"/>
            <a:r>
              <a:rPr lang="en-US" sz="2400" dirty="0"/>
              <a:t>Use heat lamps </a:t>
            </a:r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276600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3276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/>
              <a:t>Breeds</a:t>
            </a:r>
          </a:p>
        </p:txBody>
      </p:sp>
    </p:spTree>
    <p:extLst>
      <p:ext uri="{BB962C8B-B14F-4D97-AF65-F5344CB8AC3E}">
        <p14:creationId xmlns:p14="http://schemas.microsoft.com/office/powerpoint/2010/main" val="4219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85344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/>
              <a:t>Berkshire</a:t>
            </a:r>
          </a:p>
        </p:txBody>
      </p:sp>
      <p:pic>
        <p:nvPicPr>
          <p:cNvPr id="25603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4063" y="1447800"/>
            <a:ext cx="4448175" cy="27432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6200" y="1371600"/>
            <a:ext cx="3983038" cy="3733800"/>
          </a:xfrm>
        </p:spPr>
        <p:txBody>
          <a:bodyPr rtlCol="0">
            <a:normAutofit lnSpcReduction="10000"/>
          </a:bodyPr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Originated in England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Black color, white points and nose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Short faced with erect ears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Early-maturing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Juicy, flavorful, tender meat</a:t>
            </a:r>
          </a:p>
        </p:txBody>
      </p:sp>
    </p:spTree>
    <p:extLst>
      <p:ext uri="{BB962C8B-B14F-4D97-AF65-F5344CB8AC3E}">
        <p14:creationId xmlns:p14="http://schemas.microsoft.com/office/powerpoint/2010/main" val="356705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/>
              <a:t>Chester White</a:t>
            </a:r>
          </a:p>
        </p:txBody>
      </p:sp>
      <p:pic>
        <p:nvPicPr>
          <p:cNvPr id="26627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13" y="1517650"/>
            <a:ext cx="4624387" cy="2825750"/>
          </a:xfrm>
        </p:spPr>
      </p:pic>
      <p:sp>
        <p:nvSpPr>
          <p:cNvPr id="266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447800"/>
            <a:ext cx="3810000" cy="32924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/>
              <a:t>Developed in the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/>
              <a:t>White with drooping ears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/>
              <a:t>Large litters and excellent mothering ability</a:t>
            </a:r>
          </a:p>
        </p:txBody>
      </p:sp>
    </p:spTree>
    <p:extLst>
      <p:ext uri="{BB962C8B-B14F-4D97-AF65-F5344CB8AC3E}">
        <p14:creationId xmlns:p14="http://schemas.microsoft.com/office/powerpoint/2010/main" val="218322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/>
              <a:t>Duroc</a:t>
            </a:r>
          </a:p>
        </p:txBody>
      </p:sp>
      <p:pic>
        <p:nvPicPr>
          <p:cNvPr id="2765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305300" cy="3071813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1527175"/>
            <a:ext cx="3830638" cy="3292475"/>
          </a:xfrm>
        </p:spPr>
        <p:txBody>
          <a:bodyPr rtlCol="0"/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Developed in the United States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Reddish brown in color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Drooping ears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Quick muscle growth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Aggressive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/>
              <a:t>Hampshire</a:t>
            </a:r>
          </a:p>
        </p:txBody>
      </p:sp>
      <p:pic>
        <p:nvPicPr>
          <p:cNvPr id="2867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462088"/>
            <a:ext cx="4648200" cy="297338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1371600"/>
            <a:ext cx="3581400" cy="3733800"/>
          </a:xfrm>
        </p:spPr>
        <p:txBody>
          <a:bodyPr rtlCol="0">
            <a:normAutofit fontScale="92500" lnSpcReduction="20000"/>
          </a:bodyPr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Developed in the United States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Black with a white belt and erect ears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Well-muscled, rapid growers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Excellent mothers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Good tempered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Good carcass quality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40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5344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/>
              <a:t>Landrace</a:t>
            </a:r>
          </a:p>
        </p:txBody>
      </p:sp>
      <p:sp>
        <p:nvSpPr>
          <p:cNvPr id="2969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1143000"/>
            <a:ext cx="3962400" cy="39624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/>
              <a:t>Originated in Denmark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/>
              <a:t>White in color with huge drooping ears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/>
              <a:t>Longer than other breeds because of extra vertebrae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/>
              <a:t>More confinement adaptable</a:t>
            </a:r>
          </a:p>
        </p:txBody>
      </p:sp>
      <p:pic>
        <p:nvPicPr>
          <p:cNvPr id="29700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95400"/>
            <a:ext cx="4294188" cy="2590800"/>
          </a:xfrm>
        </p:spPr>
      </p:pic>
    </p:spTree>
    <p:extLst>
      <p:ext uri="{BB962C8B-B14F-4D97-AF65-F5344CB8AC3E}">
        <p14:creationId xmlns:p14="http://schemas.microsoft.com/office/powerpoint/2010/main" val="1666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124" y="274638"/>
            <a:ext cx="4707876" cy="1143000"/>
          </a:xfrm>
        </p:spPr>
        <p:txBody>
          <a:bodyPr/>
          <a:lstStyle/>
          <a:p>
            <a:pPr algn="ctr"/>
            <a:r>
              <a:rPr lang="en-US" dirty="0"/>
              <a:t>Production</a:t>
            </a:r>
          </a:p>
        </p:txBody>
      </p:sp>
      <p:pic>
        <p:nvPicPr>
          <p:cNvPr id="1026" name="Picture 2" descr="Pig states inventori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3750324" cy="788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ap - Better use Netscape 2.0+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81" y="1524000"/>
            <a:ext cx="497031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al.vet.upenn.edu/projects/swine/images/pigmapke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61977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96106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5175" y="0"/>
            <a:ext cx="77724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/>
              <a:t>Poland China </a:t>
            </a:r>
          </a:p>
        </p:txBody>
      </p:sp>
      <p:sp>
        <p:nvSpPr>
          <p:cNvPr id="31747" name="Content Placeholder 5"/>
          <p:cNvSpPr>
            <a:spLocks noGrp="1"/>
          </p:cNvSpPr>
          <p:nvPr>
            <p:ph sz="quarter" idx="13"/>
          </p:nvPr>
        </p:nvSpPr>
        <p:spPr>
          <a:xfrm>
            <a:off x="88900" y="1346200"/>
            <a:ext cx="4575175" cy="4419600"/>
          </a:xfrm>
        </p:spPr>
        <p:txBody>
          <a:bodyPr/>
          <a:lstStyle/>
          <a:p>
            <a:r>
              <a:rPr lang="en-US" sz="2600"/>
              <a:t>Developed in the United States</a:t>
            </a:r>
          </a:p>
          <a:p>
            <a:r>
              <a:rPr lang="en-US" sz="2600"/>
              <a:t>Black with white patches, drooping ears, and large size </a:t>
            </a:r>
          </a:p>
          <a:p>
            <a:r>
              <a:rPr lang="en-US" sz="2600"/>
              <a:t>Maximum weight at any given age</a:t>
            </a:r>
          </a:p>
          <a:p>
            <a:r>
              <a:rPr lang="en-US" sz="2600"/>
              <a:t>Excellent feeders – gain readily</a:t>
            </a:r>
          </a:p>
          <a:p>
            <a:r>
              <a:rPr lang="en-US" sz="2600"/>
              <a:t>Quiet nature and hardy constitution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524000"/>
            <a:ext cx="40513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5344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/>
              <a:t>Spotted Swine</a:t>
            </a:r>
          </a:p>
        </p:txBody>
      </p:sp>
      <p:pic>
        <p:nvPicPr>
          <p:cNvPr id="3277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47800"/>
            <a:ext cx="4267200" cy="3171825"/>
          </a:xfrm>
        </p:spPr>
      </p:pic>
      <p:sp>
        <p:nvSpPr>
          <p:cNvPr id="3277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371600"/>
            <a:ext cx="4191000" cy="33528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/>
              <a:t>Developed in the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/>
              <a:t>Black and white spotted with drooping ears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/>
              <a:t>Able to transmit their fast-gaining, feed efficient, meat qualities to their offspring</a:t>
            </a:r>
          </a:p>
        </p:txBody>
      </p:sp>
    </p:spTree>
    <p:extLst>
      <p:ext uri="{BB962C8B-B14F-4D97-AF65-F5344CB8AC3E}">
        <p14:creationId xmlns:p14="http://schemas.microsoft.com/office/powerpoint/2010/main" val="21585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86106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000"/>
              <a:t>Yorkshire</a:t>
            </a:r>
          </a:p>
        </p:txBody>
      </p:sp>
      <p:pic>
        <p:nvPicPr>
          <p:cNvPr id="34819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676400"/>
            <a:ext cx="4603750" cy="3052763"/>
          </a:xfrm>
        </p:spPr>
      </p:pic>
      <p:sp>
        <p:nvSpPr>
          <p:cNvPr id="3482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295400"/>
            <a:ext cx="3962400" cy="380682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/>
              <a:t>Originated in England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/>
              <a:t>White with erect ears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/>
              <a:t> “Mother breed”- large litters and excellent milking, and mothering ability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/>
              <a:t>Muscular with high proportion of lean meat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6324600" y="6167665"/>
            <a:ext cx="242854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hlinkClick r:id="" action="ppaction://noaction"/>
              </a:rPr>
              <a:t>Back to Objectives</a:t>
            </a:r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509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Swine Enterprises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763000" cy="3916363"/>
          </a:xfrm>
        </p:spPr>
        <p:txBody>
          <a:bodyPr/>
          <a:lstStyle/>
          <a:p>
            <a:r>
              <a:rPr lang="en-US" sz="3200" b="1" dirty="0"/>
              <a:t>Farrow-to-finish</a:t>
            </a:r>
            <a:r>
              <a:rPr lang="en-US" sz="3200" dirty="0"/>
              <a:t> </a:t>
            </a:r>
          </a:p>
          <a:p>
            <a:r>
              <a:rPr lang="en-US" sz="3200" b="1" dirty="0"/>
              <a:t>Farrow-to-nursery</a:t>
            </a:r>
            <a:r>
              <a:rPr lang="en-US" sz="3200" dirty="0"/>
              <a:t> </a:t>
            </a:r>
          </a:p>
          <a:p>
            <a:r>
              <a:rPr lang="en-US" sz="3200" b="1" dirty="0"/>
              <a:t>Farrow-to-wean</a:t>
            </a:r>
            <a:r>
              <a:rPr lang="en-US" sz="3200" dirty="0"/>
              <a:t> </a:t>
            </a:r>
          </a:p>
          <a:p>
            <a:r>
              <a:rPr lang="en-US" sz="3200" b="1" dirty="0"/>
              <a:t>Wean-to-finish</a:t>
            </a:r>
            <a:r>
              <a:rPr lang="en-US" sz="3200" dirty="0"/>
              <a:t> </a:t>
            </a:r>
          </a:p>
          <a:p>
            <a:r>
              <a:rPr lang="en-US" sz="3200" b="1" dirty="0"/>
              <a:t>Finishing</a:t>
            </a:r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218879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Swine Enterprises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114801"/>
          </a:xfrm>
        </p:spPr>
        <p:txBody>
          <a:bodyPr/>
          <a:lstStyle/>
          <a:p>
            <a:r>
              <a:rPr lang="en-US" sz="2800" b="1" dirty="0"/>
              <a:t>Farrow-to-finish</a:t>
            </a:r>
            <a:r>
              <a:rPr lang="en-US" sz="2800" dirty="0"/>
              <a:t> farms manage all stages of pig growth and development, from breeding through finishing, to market weight of about 275 pounds.</a:t>
            </a:r>
          </a:p>
          <a:p>
            <a:r>
              <a:rPr lang="en-US" sz="2800" b="1" dirty="0"/>
              <a:t>Farrow-to-nursery</a:t>
            </a:r>
            <a:r>
              <a:rPr lang="en-US" sz="2800" dirty="0"/>
              <a:t> farms specialize in the breeding of sows and raising of 40- to 50-pound feeder pigs, which are then sold to farms that specialize in feeding pigs until they reach market weight.</a:t>
            </a:r>
          </a:p>
          <a:p>
            <a:pPr marL="698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9415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Swine Enterprises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114801"/>
          </a:xfrm>
        </p:spPr>
        <p:txBody>
          <a:bodyPr/>
          <a:lstStyle/>
          <a:p>
            <a:r>
              <a:rPr lang="en-US" sz="2800" b="1" dirty="0"/>
              <a:t>Farrow-to-wean</a:t>
            </a:r>
            <a:r>
              <a:rPr lang="en-US" sz="2800" dirty="0"/>
              <a:t> farms oversee breeding herds and raise pigs until they are weaned at approximately 10 to 15 pounds, at which time they are sold to wean-to-finish farms.</a:t>
            </a:r>
          </a:p>
          <a:p>
            <a:r>
              <a:rPr lang="en-US" sz="2800" b="1" dirty="0"/>
              <a:t>Wean-to-finish</a:t>
            </a:r>
            <a:r>
              <a:rPr lang="en-US" sz="2800" dirty="0"/>
              <a:t> farms purchase weaned pigs from farrow-to-wean farms and grow them until they reach market weights.</a:t>
            </a:r>
          </a:p>
          <a:p>
            <a:r>
              <a:rPr lang="en-US" sz="2800" b="1" dirty="0"/>
              <a:t>Finishing</a:t>
            </a:r>
            <a:r>
              <a:rPr lang="en-US" sz="2800" dirty="0"/>
              <a:t> farms buy 40 to 50-pound feeder pigs from farrow-to-nursery farms and raise them until they reach  </a:t>
            </a:r>
          </a:p>
          <a:p>
            <a:pPr marL="69850" indent="0">
              <a:buNone/>
            </a:pPr>
            <a:r>
              <a:rPr lang="en-US" sz="2800" dirty="0"/>
              <a:t>							market weight.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8529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4600576" cy="1143000"/>
          </a:xfrm>
        </p:spPr>
        <p:txBody>
          <a:bodyPr/>
          <a:lstStyle/>
          <a:p>
            <a:pPr algn="ctr"/>
            <a:r>
              <a:rPr lang="en-US" altLang="en-US" dirty="0"/>
              <a:t>Swine Life Cycle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4572000" y="1600200"/>
            <a:ext cx="0" cy="36576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29000" y="16002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29000" y="27432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5200" y="3810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05200" y="52578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62200" y="13716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Farrow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0" y="13716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0 – 3 Weeks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48200" y="1676400"/>
            <a:ext cx="419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In Farrowing crate with mom; nurse</a:t>
            </a:r>
          </a:p>
          <a:p>
            <a:r>
              <a:rPr lang="en-US" altLang="en-US"/>
              <a:t>Shots	Dock Tail	       Clip Needle Teeth</a:t>
            </a:r>
          </a:p>
          <a:p>
            <a:r>
              <a:rPr lang="en-US" altLang="en-US"/>
              <a:t>ID	Castrate	       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38400" y="25146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Nursery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91200" y="25908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3 – 9 Weeks (60 lbs)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48200" y="2895600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Wean from mom</a:t>
            </a:r>
          </a:p>
          <a:p>
            <a:r>
              <a:rPr lang="en-US" altLang="en-US"/>
              <a:t>Live in Pen with other litter mates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62200" y="3581400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Grower/Finish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91200" y="36576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60 – 275 lbs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48200" y="4191000"/>
            <a:ext cx="411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Time to grow and build muscle</a:t>
            </a:r>
          </a:p>
          <a:p>
            <a:r>
              <a:rPr lang="en-US" altLang="en-US"/>
              <a:t>Fed diets high in protein </a:t>
            </a:r>
          </a:p>
          <a:p>
            <a:r>
              <a:rPr lang="en-US" altLang="en-US"/>
              <a:t>Change diets to increase meat quality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58685" y="50673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Market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867400" y="5067300"/>
            <a:ext cx="2247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275 </a:t>
            </a:r>
            <a:r>
              <a:rPr lang="en-US" altLang="en-US" dirty="0" err="1"/>
              <a:t>lbs</a:t>
            </a:r>
            <a:r>
              <a:rPr lang="en-US" altLang="en-US" dirty="0"/>
              <a:t> (5-6 Months)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29200" y="531098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Sold for meat and by products</a:t>
            </a:r>
          </a:p>
        </p:txBody>
      </p:sp>
      <p:pic>
        <p:nvPicPr>
          <p:cNvPr id="1028" name="Picture 4" descr="http://animalwelfaretaiwan.webs.com/Farrowing-3.jpg?0.63719118468026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5" y="5791200"/>
            <a:ext cx="158997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finronesystems.com/images/portapig-nurse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6458"/>
            <a:ext cx="2438400" cy="13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www.triumphfoods.com/_img/library/pi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triplelshowpigs.com/images/2010/Champ_York_B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28131"/>
            <a:ext cx="22098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097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Gilts vs Barrows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Who’s leaner? </a:t>
            </a:r>
            <a:r>
              <a:rPr lang="en-US" altLang="en-US" sz="3000" dirty="0">
                <a:solidFill>
                  <a:srgbClr val="FF0000"/>
                </a:solidFill>
              </a:rPr>
              <a:t>Gilts</a:t>
            </a:r>
            <a:r>
              <a:rPr lang="en-US" altLang="en-US" sz="3000" dirty="0"/>
              <a:t> or Barrows</a:t>
            </a:r>
          </a:p>
          <a:p>
            <a:pPr eaLnBrk="1" hangingPunct="1"/>
            <a:r>
              <a:rPr lang="en-US" altLang="en-US" sz="3000" dirty="0"/>
              <a:t>Who eats more feed? Gilts or </a:t>
            </a:r>
            <a:r>
              <a:rPr lang="en-US" altLang="en-US" sz="3000" dirty="0">
                <a:solidFill>
                  <a:srgbClr val="FF0000"/>
                </a:solidFill>
              </a:rPr>
              <a:t>Barrows</a:t>
            </a:r>
          </a:p>
          <a:p>
            <a:pPr eaLnBrk="1" hangingPunct="1"/>
            <a:r>
              <a:rPr lang="en-US" altLang="en-US" sz="3000" dirty="0"/>
              <a:t>Who grows faster? Gilts or </a:t>
            </a:r>
            <a:r>
              <a:rPr lang="en-US" altLang="en-US" sz="3000" dirty="0">
                <a:solidFill>
                  <a:srgbClr val="FF0000"/>
                </a:solidFill>
              </a:rPr>
              <a:t>Barrows</a:t>
            </a:r>
          </a:p>
          <a:p>
            <a:pPr eaLnBrk="1" hangingPunct="1"/>
            <a:r>
              <a:rPr lang="en-US" altLang="en-US" sz="3000" dirty="0"/>
              <a:t>Who is more efficient? </a:t>
            </a:r>
            <a:r>
              <a:rPr lang="en-US" altLang="en-US" sz="3000" dirty="0">
                <a:solidFill>
                  <a:srgbClr val="FF0000"/>
                </a:solidFill>
              </a:rPr>
              <a:t>Gilts</a:t>
            </a:r>
            <a:r>
              <a:rPr lang="en-US" altLang="en-US" sz="3000" dirty="0"/>
              <a:t> or Barrows</a:t>
            </a:r>
          </a:p>
        </p:txBody>
      </p:sp>
    </p:spTree>
    <p:extLst>
      <p:ext uri="{BB962C8B-B14F-4D97-AF65-F5344CB8AC3E}">
        <p14:creationId xmlns:p14="http://schemas.microsoft.com/office/powerpoint/2010/main" val="1137707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Urban Pop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6365</TotalTime>
  <Words>1016</Words>
  <Application>Microsoft Office PowerPoint</Application>
  <PresentationFormat>On-screen Show (4:3)</PresentationFormat>
  <Paragraphs>193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Gill Sans MT</vt:lpstr>
      <vt:lpstr>Wingdings 3</vt:lpstr>
      <vt:lpstr>Urban Pop</vt:lpstr>
      <vt:lpstr>PowerPoint Presentation</vt:lpstr>
      <vt:lpstr>US Pork Production</vt:lpstr>
      <vt:lpstr>Concentration</vt:lpstr>
      <vt:lpstr>Production</vt:lpstr>
      <vt:lpstr>Types of Swine Enterprises</vt:lpstr>
      <vt:lpstr>Types of Swine Enterprises</vt:lpstr>
      <vt:lpstr>Types of Swine Enterprises</vt:lpstr>
      <vt:lpstr>Swine Life Cycle</vt:lpstr>
      <vt:lpstr>Gilts vs Barrows</vt:lpstr>
      <vt:lpstr>Management Practices</vt:lpstr>
      <vt:lpstr>Methods of Identification</vt:lpstr>
      <vt:lpstr>Ear Notches</vt:lpstr>
      <vt:lpstr>Ear Notching</vt:lpstr>
      <vt:lpstr>Ear tags</vt:lpstr>
      <vt:lpstr>Ear tattooing</vt:lpstr>
      <vt:lpstr>Farrowing</vt:lpstr>
      <vt:lpstr>Processing piglets</vt:lpstr>
      <vt:lpstr>Clip needle teeth</vt:lpstr>
      <vt:lpstr>Cut navel cord</vt:lpstr>
      <vt:lpstr>Iron injections</vt:lpstr>
      <vt:lpstr>Dock tails</vt:lpstr>
      <vt:lpstr>Castration</vt:lpstr>
      <vt:lpstr>Ear Notching</vt:lpstr>
      <vt:lpstr>Feeding</vt:lpstr>
      <vt:lpstr>feeding program</vt:lpstr>
      <vt:lpstr>Feeding Practices</vt:lpstr>
      <vt:lpstr>Water</vt:lpstr>
      <vt:lpstr>Animal Behavior</vt:lpstr>
      <vt:lpstr>Intelligence</vt:lpstr>
      <vt:lpstr>Behavior</vt:lpstr>
      <vt:lpstr>Social Hierarchy</vt:lpstr>
      <vt:lpstr>Rooting</vt:lpstr>
      <vt:lpstr>Temperature Regulation</vt:lpstr>
      <vt:lpstr>Breeds</vt:lpstr>
      <vt:lpstr>Berkshire</vt:lpstr>
      <vt:lpstr>Chester White</vt:lpstr>
      <vt:lpstr>Duroc</vt:lpstr>
      <vt:lpstr>Hampshire</vt:lpstr>
      <vt:lpstr>Landrace</vt:lpstr>
      <vt:lpstr>Poland China </vt:lpstr>
      <vt:lpstr>Spotted Swine</vt:lpstr>
      <vt:lpstr>Yorkshire</vt:lpstr>
    </vt:vector>
  </TitlesOfParts>
  <Company>College of Veterinary Medicine - Texas A&amp;M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Jamie Morris</cp:lastModifiedBy>
  <cp:revision>139</cp:revision>
  <dcterms:created xsi:type="dcterms:W3CDTF">2011-11-01T16:07:17Z</dcterms:created>
  <dcterms:modified xsi:type="dcterms:W3CDTF">2017-05-11T13:28:26Z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0008006a22000000000001024120</vt:lpwstr>
  </property>
</Properties>
</file>